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Playfair Display Medium"/>
      <p:regular r:id="rId26"/>
      <p:bold r:id="rId27"/>
      <p:italic r:id="rId28"/>
      <p:boldItalic r:id="rId29"/>
    </p:embeddedFont>
    <p:embeddedFont>
      <p:font typeface="Montserrat SemiBold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Medium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  <p:embeddedFont>
      <p:font typeface="Playfair Display SemiBold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iVpgO6GAo1h/SZ6nipe9oTj1rb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5B7588-32F8-4EFE-A1FF-241BB135A5C4}">
  <a:tblStyle styleId="{ED5B7588-32F8-4EFE-A1FF-241BB135A5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72FE81-DC7D-4DF0-907F-39120182CC4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BCDF6E4-9CD4-4384-BF19-F50C8040CD3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tserrat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italic.fntdata"/><Relationship Id="rId47" Type="http://schemas.openxmlformats.org/officeDocument/2006/relationships/font" Target="fonts/MontserratMedium-bold.fntdata"/><Relationship Id="rId49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PlayfairDisplayMedium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Medium-italic.fntdata"/><Relationship Id="rId27" Type="http://schemas.openxmlformats.org/officeDocument/2006/relationships/font" Target="fonts/PlayfairDisplayMedium-bold.fntdata"/><Relationship Id="rId29" Type="http://schemas.openxmlformats.org/officeDocument/2006/relationships/font" Target="fonts/PlayfairDisplayMedium-boldItalic.fntdata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55" Type="http://schemas.openxmlformats.org/officeDocument/2006/relationships/font" Target="fonts/PlayfairDisplaySemiBold-bold.fntdata"/><Relationship Id="rId10" Type="http://schemas.openxmlformats.org/officeDocument/2006/relationships/slide" Target="slides/slide5.xml"/><Relationship Id="rId54" Type="http://schemas.openxmlformats.org/officeDocument/2006/relationships/font" Target="fonts/PlayfairDisplay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PlayfairDisplay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PlayfairDisplay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d261569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9d2615698d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d261569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9d2615698d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1c2b0728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61c2b0728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1f09818a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1f0981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1f09818a7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1f09818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1f09818a7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1f09818a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1c2b0728b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1c2b0728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261569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9d2615698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d261569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9d2615698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61c2b0728b_0_63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g261c2b0728b_0_63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g261c2b0728b_0_63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g261c2b0728b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1c2b0728b_0_108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261c2b0728b_0_108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g261c2b0728b_0_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1c2b0728b_0_1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61c2b0728b_0_68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g261c2b0728b_0_68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g261c2b0728b_0_68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g261c2b0728b_0_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61c2b0728b_0_73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261c2b0728b_0_73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g261c2b0728b_0_73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g261c2b0728b_0_73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261c2b0728b_0_73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" name="Google Shape;25;g261c2b0728b_0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61c2b0728b_0_80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g261c2b0728b_0_80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261c2b0728b_0_80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261c2b0728b_0_80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1" name="Google Shape;31;g261c2b0728b_0_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61c2b0728b_0_8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261c2b0728b_0_86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261c2b0728b_0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61c2b0728b_0_90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261c2b0728b_0_90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261c2b0728b_0_90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g261c2b0728b_0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61c2b0728b_0_95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g261c2b0728b_0_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61c2b0728b_0_9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261c2b0728b_0_98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261c2b0728b_0_98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g261c2b0728b_0_98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9" name="Google Shape;49;g261c2b0728b_0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1c2b0728b_0_104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61c2b0728b_0_104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g261c2b0728b_0_1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61c2b0728b_0_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g261c2b0728b_0_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61c2b0728b_0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0" y="58825"/>
            <a:ext cx="12192000" cy="685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>
            <p:ph type="ctrTitle"/>
          </p:nvPr>
        </p:nvSpPr>
        <p:spPr>
          <a:xfrm>
            <a:off x="5662925" y="1272300"/>
            <a:ext cx="56028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PRÉSENTATION FINALE MADIM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6480000" y="5607697"/>
            <a:ext cx="5015638" cy="5216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</a:t>
            </a:r>
            <a:r>
              <a:rPr lang="en-US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quipe: FA13</a:t>
            </a: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7566875" y="5926225"/>
            <a:ext cx="2841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GNG 1503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44200" y="-318400"/>
            <a:ext cx="9996225" cy="7549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69" name="Google Shape;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1008300"/>
            <a:ext cx="4599400" cy="45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d2615698d_0_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E2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9d2615698d_0_56"/>
          <p:cNvSpPr txBox="1"/>
          <p:nvPr/>
        </p:nvSpPr>
        <p:spPr>
          <a:xfrm>
            <a:off x="263875" y="266775"/>
            <a:ext cx="4465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3" name="Google Shape;173;g29d2615698d_0_56"/>
          <p:cNvSpPr/>
          <p:nvPr/>
        </p:nvSpPr>
        <p:spPr>
          <a:xfrm>
            <a:off x="0" y="0"/>
            <a:ext cx="12192000" cy="10728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9d2615698d_0_56"/>
          <p:cNvSpPr txBox="1"/>
          <p:nvPr/>
        </p:nvSpPr>
        <p:spPr>
          <a:xfrm>
            <a:off x="94500" y="432600"/>
            <a:ext cx="829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Base de données et interface</a:t>
            </a:r>
            <a:endParaRPr sz="25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75" name="Google Shape;175;g29d2615698d_0_56"/>
          <p:cNvSpPr txBox="1"/>
          <p:nvPr/>
        </p:nvSpPr>
        <p:spPr>
          <a:xfrm>
            <a:off x="4965000" y="1072800"/>
            <a:ext cx="71325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 easy: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Expérience 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enrichissante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-US" sz="21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Fonctionnement:</a:t>
            </a:r>
            <a:endParaRPr i="1" sz="21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d’accueil où on trouve les articles stockés et leurs informations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Codes de couleurs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Plusieurs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rubriques : un écran dédié à un type précis de données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Notifications intégrées pour alerter les utilisateurs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Fonctionnalités de filtrage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Options 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personnalisation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visuelles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Automatisation des 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tâches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répétitives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6" name="Google Shape;176;g29d2615698d_0_56"/>
          <p:cNvSpPr txBox="1"/>
          <p:nvPr/>
        </p:nvSpPr>
        <p:spPr>
          <a:xfrm>
            <a:off x="9771900" y="6278300"/>
            <a:ext cx="232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</p:txBody>
      </p:sp>
      <p:pic>
        <p:nvPicPr>
          <p:cNvPr id="177" name="Google Shape;177;g29d2615698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5" y="1312200"/>
            <a:ext cx="4728625" cy="39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d2615698d_0_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E2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9d2615698d_0_67"/>
          <p:cNvSpPr txBox="1"/>
          <p:nvPr/>
        </p:nvSpPr>
        <p:spPr>
          <a:xfrm>
            <a:off x="263875" y="266775"/>
            <a:ext cx="4465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4" name="Google Shape;184;g29d2615698d_0_67"/>
          <p:cNvSpPr/>
          <p:nvPr/>
        </p:nvSpPr>
        <p:spPr>
          <a:xfrm>
            <a:off x="0" y="0"/>
            <a:ext cx="12192000" cy="10728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9d2615698d_0_67"/>
          <p:cNvSpPr txBox="1"/>
          <p:nvPr/>
        </p:nvSpPr>
        <p:spPr>
          <a:xfrm>
            <a:off x="0" y="432600"/>
            <a:ext cx="829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Processus de conception et décisions prises</a:t>
            </a:r>
            <a:endParaRPr sz="25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86" name="Google Shape;186;g29d2615698d_0_67"/>
          <p:cNvSpPr txBox="1"/>
          <p:nvPr/>
        </p:nvSpPr>
        <p:spPr>
          <a:xfrm>
            <a:off x="94500" y="1134850"/>
            <a:ext cx="71325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Processus adopté : Pensée conceptuelle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(composée de </a:t>
            </a:r>
            <a:r>
              <a:rPr b="1" i="1" lang="en-US" sz="2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étapes majeures)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1-</a:t>
            </a:r>
            <a:r>
              <a:rPr b="1" lang="en-US" sz="225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Empathie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(technique: mentalite du debutant)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-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Première rencontre avec nos clients.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But : Être à l'écoute de leurs besoins technique mais aussi émotifs.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250"/>
              <a:buFont typeface="Montserrat Medium"/>
              <a:buChar char="-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Récolte des énoncés et des besoins des clients.  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7" name="Google Shape;187;g29d2615698d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875" y="1423425"/>
            <a:ext cx="4799126" cy="2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9d2615698d_0_67"/>
          <p:cNvSpPr txBox="1"/>
          <p:nvPr/>
        </p:nvSpPr>
        <p:spPr>
          <a:xfrm>
            <a:off x="94500" y="4411500"/>
            <a:ext cx="11597700" cy="27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2-</a:t>
            </a:r>
            <a:r>
              <a:rPr b="1" lang="en-US" sz="225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-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Conversion des besoins à l'état bruts en besoins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interprétés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afin de les classer par ordre de priorité.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-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Spécifications cibles et les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contraintes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auxquelles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nous sommes soumis pour notre produit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grâce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à deux types d'étalonnages ( techniques et utilisateurs).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lt1"/>
              </a:solidFill>
            </a:endParaRPr>
          </a:p>
        </p:txBody>
      </p:sp>
      <p:sp>
        <p:nvSpPr>
          <p:cNvPr id="189" name="Google Shape;189;g29d2615698d_0_67"/>
          <p:cNvSpPr txBox="1"/>
          <p:nvPr/>
        </p:nvSpPr>
        <p:spPr>
          <a:xfrm>
            <a:off x="10119375" y="6411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E2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0" y="0"/>
            <a:ext cx="12192000" cy="996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246900" y="254400"/>
            <a:ext cx="8839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Processus de conception et décisions prises (suite)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050" y="1088050"/>
            <a:ext cx="6200875" cy="53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109675" y="1194725"/>
            <a:ext cx="58371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Voici ci-contre la 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première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table de 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spécifications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cibles que nous avons produite.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1" lang="en-US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Contraintes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poids, coût,dimensions.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Medium"/>
              <a:buChar char="●"/>
            </a:pPr>
            <a:r>
              <a:rPr b="1" lang="en-US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Priorisation 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-Securite;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Détection des articles;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Alerte en cas de baisse de disponibilité d’un article;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Facilité d’accès à notre système.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7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-457325" y="5050450"/>
            <a:ext cx="64041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70"/>
              </a:spcBef>
              <a:spcAft>
                <a:spcPts val="7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 la suite,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il y’a eu une modification de nos spécifications cibles en abandonnant l'idée de tags 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10271700" y="6467850"/>
            <a:ext cx="1920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E2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0" y="0"/>
            <a:ext cx="12192000" cy="996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185925" y="178200"/>
            <a:ext cx="8747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Processus de conception et décisions prises (suite)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2624350" y="1072900"/>
            <a:ext cx="94641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r>
              <a:rPr b="1" lang="en-US" sz="2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n-US" sz="2250">
                <a:solidFill>
                  <a:srgbClr val="F9429E"/>
                </a:solidFill>
                <a:latin typeface="Montserrat"/>
                <a:ea typeface="Montserrat"/>
                <a:cs typeface="Montserrat"/>
                <a:sym typeface="Montserrat"/>
              </a:rPr>
              <a:t>Ideation</a:t>
            </a:r>
            <a:r>
              <a:rPr b="1" lang="en-US" sz="225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 technique: Remue-meninge)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Durant notre séance de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réflexion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chaque membre a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dû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produire 2 à 3 concepts primitifs avec des esquisses et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schémas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pour expliquer son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idée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aux autres membres. 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US" sz="225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Résultat de la séance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:12 concepts primitifs. (ex: Assistance vocale, Système de gestion d’inventaire basé sur l’IA,Caisse automatique….)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9" name="Google Shape;2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5" y="1149100"/>
            <a:ext cx="2438424" cy="202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/>
          <p:nvPr/>
        </p:nvSpPr>
        <p:spPr>
          <a:xfrm>
            <a:off x="185925" y="3506725"/>
            <a:ext cx="11369100" cy="26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b="1" lang="en-US" sz="2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comparer les concepts à l’aide d’une </a:t>
            </a:r>
            <a:r>
              <a:rPr i="1" lang="en-US" sz="225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matrice décisionnelle,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leurs forces et les failles afin de choisir le meilleur.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Difficultés rencontrées: considérations des contraintes et les priorités relevant de l'étape de la </a:t>
            </a:r>
            <a:r>
              <a:rPr b="1" lang="en-US" sz="225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définition.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10351000" y="6284975"/>
            <a:ext cx="167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368850" y="5202875"/>
            <a:ext cx="104088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4-</a:t>
            </a:r>
            <a:r>
              <a:rPr b="1" lang="en-US" sz="225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Prototypes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&amp; </a:t>
            </a:r>
            <a:r>
              <a:rPr b="1" lang="en-US" sz="2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b="1" sz="2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Notre équipe a opté pour un prototypage commutatif avec les tests compte tenus de la pression de temps et l'avancée des livrables 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1c2b0728b_1_9"/>
          <p:cNvSpPr/>
          <p:nvPr/>
        </p:nvSpPr>
        <p:spPr>
          <a:xfrm>
            <a:off x="-15240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61c2b0728b_1_9"/>
          <p:cNvSpPr/>
          <p:nvPr/>
        </p:nvSpPr>
        <p:spPr>
          <a:xfrm>
            <a:off x="-776150" y="0"/>
            <a:ext cx="7073200" cy="6858000"/>
          </a:xfrm>
          <a:prstGeom prst="flowChartOnlineStorag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1c2b0728b_1_9"/>
          <p:cNvSpPr txBox="1"/>
          <p:nvPr/>
        </p:nvSpPr>
        <p:spPr>
          <a:xfrm>
            <a:off x="171725" y="2264650"/>
            <a:ext cx="4204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20" name="Google Shape;220;g261c2b0728b_1_9"/>
          <p:cNvSpPr txBox="1"/>
          <p:nvPr/>
        </p:nvSpPr>
        <p:spPr>
          <a:xfrm>
            <a:off x="4919075" y="2264650"/>
            <a:ext cx="71934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g261c2b0728b_1_9"/>
          <p:cNvSpPr txBox="1"/>
          <p:nvPr/>
        </p:nvSpPr>
        <p:spPr>
          <a:xfrm>
            <a:off x="9829800" y="62789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 sz="1100"/>
          </a:p>
        </p:txBody>
      </p:sp>
      <p:sp>
        <p:nvSpPr>
          <p:cNvPr id="222" name="Google Shape;222;g261c2b0728b_1_9"/>
          <p:cNvSpPr txBox="1"/>
          <p:nvPr/>
        </p:nvSpPr>
        <p:spPr>
          <a:xfrm>
            <a:off x="249525" y="194575"/>
            <a:ext cx="4747500" cy="3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Problèmes rencontrés:</a:t>
            </a:r>
            <a:endParaRPr sz="28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Manque de connaissances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language informatique.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Idées initiales de capteurs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infrarouges rejetés.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Manque de temps pour tester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capteurs de poids(Prototype I)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Certains matériaux trop chers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pour le budget établi.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Rétroaction des clients concernant l’idée initiale d’une application d’achat.</a:t>
            </a:r>
            <a:endParaRPr sz="2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3" name="Google Shape;223;g261c2b0728b_1_9"/>
          <p:cNvSpPr txBox="1"/>
          <p:nvPr/>
        </p:nvSpPr>
        <p:spPr>
          <a:xfrm>
            <a:off x="5839975" y="118375"/>
            <a:ext cx="592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Solutions:</a:t>
            </a:r>
            <a:endParaRPr sz="2800" u="sng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24" name="Google Shape;224;g261c2b0728b_1_9"/>
          <p:cNvSpPr txBox="1"/>
          <p:nvPr/>
        </p:nvSpPr>
        <p:spPr>
          <a:xfrm>
            <a:off x="5538600" y="926275"/>
            <a:ext cx="6653400" cy="5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Font typeface="Montserrat Medium"/>
              <a:buChar char="➔"/>
            </a:pPr>
            <a:r>
              <a:rPr lang="en-US" sz="21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Auto-apprentissage (vidéos Tinkercad)</a:t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Font typeface="Montserrat Medium"/>
              <a:buChar char="➔"/>
            </a:pPr>
            <a:r>
              <a:rPr lang="en-US" sz="21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Envisagé les capteurs ultrasons</a:t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Font typeface="Montserrat Medium"/>
              <a:buChar char="➔"/>
            </a:pPr>
            <a:r>
              <a:rPr lang="en-US" sz="21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Travailler sur le prototypage des boîtiers à Arduino.</a:t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50"/>
              <a:buFont typeface="Montserrat Medium"/>
              <a:buChar char="➔"/>
            </a:pPr>
            <a:r>
              <a:rPr lang="en-US" sz="21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Changement dans la nomenclature des matériaux.</a:t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Medium"/>
              <a:buChar char="➔"/>
            </a:pPr>
            <a:r>
              <a:rPr lang="en-US" sz="21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Rejeté l’idée d’une applicatio</a:t>
            </a:r>
            <a:r>
              <a:rPr lang="en-US" sz="22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 et se focaliser sur le but ’’zéro perte’’.</a:t>
            </a:r>
            <a:endParaRPr sz="22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itiers.</a:t>
            </a:r>
            <a:endParaRPr sz="2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61f09818a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5" y="2878102"/>
            <a:ext cx="2579100" cy="13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61f09818a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49" y="4425015"/>
            <a:ext cx="2432700" cy="140515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61f09818a7_0_0"/>
          <p:cNvSpPr txBox="1"/>
          <p:nvPr/>
        </p:nvSpPr>
        <p:spPr>
          <a:xfrm>
            <a:off x="159150" y="5912300"/>
            <a:ext cx="2464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1 – prototype original</a:t>
            </a:r>
            <a:endParaRPr i="1" sz="15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261f09818a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88" y="3505273"/>
            <a:ext cx="2328564" cy="1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61f09818a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125" y="5110950"/>
            <a:ext cx="2328551" cy="1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61f09818a7_0_0"/>
          <p:cNvSpPr txBox="1"/>
          <p:nvPr/>
        </p:nvSpPr>
        <p:spPr>
          <a:xfrm>
            <a:off x="2217550" y="2947200"/>
            <a:ext cx="2344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047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Partie 2 – Itération</a:t>
            </a:r>
            <a:endParaRPr i="1" sz="15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g261f09818a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650" y="3528838"/>
            <a:ext cx="2432700" cy="137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61f09818a7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5398" y="2309763"/>
            <a:ext cx="2328550" cy="132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61f09818a7_0_0"/>
          <p:cNvSpPr txBox="1"/>
          <p:nvPr/>
        </p:nvSpPr>
        <p:spPr>
          <a:xfrm>
            <a:off x="4670238" y="5175925"/>
            <a:ext cx="2851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final sélectionné - Meilleur</a:t>
            </a:r>
            <a:endParaRPr i="1" sz="1500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8" name="Google Shape;238;g261f09818a7_0_0"/>
          <p:cNvSpPr txBox="1"/>
          <p:nvPr/>
        </p:nvSpPr>
        <p:spPr>
          <a:xfrm>
            <a:off x="1786025" y="136788"/>
            <a:ext cx="969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Documentation des essais</a:t>
            </a:r>
            <a:endParaRPr/>
          </a:p>
        </p:txBody>
      </p:sp>
      <p:sp>
        <p:nvSpPr>
          <p:cNvPr id="239" name="Google Shape;239;g261f09818a7_0_0"/>
          <p:cNvSpPr/>
          <p:nvPr/>
        </p:nvSpPr>
        <p:spPr>
          <a:xfrm>
            <a:off x="4786375" y="2170950"/>
            <a:ext cx="2579100" cy="29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261f09818a7_0_0"/>
          <p:cNvSpPr/>
          <p:nvPr/>
        </p:nvSpPr>
        <p:spPr>
          <a:xfrm>
            <a:off x="0" y="0"/>
            <a:ext cx="12192000" cy="966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61f09818a7_0_0"/>
          <p:cNvSpPr/>
          <p:nvPr/>
        </p:nvSpPr>
        <p:spPr>
          <a:xfrm>
            <a:off x="0" y="972650"/>
            <a:ext cx="121920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942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1- Étagères intelligentes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261f09818a7_0_0"/>
          <p:cNvSpPr txBox="1"/>
          <p:nvPr/>
        </p:nvSpPr>
        <p:spPr>
          <a:xfrm>
            <a:off x="3327975" y="201750"/>
            <a:ext cx="5123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Documentation des essai</a:t>
            </a:r>
            <a:r>
              <a:rPr lang="en-US" sz="2800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endParaRPr sz="2800" u="sng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43" name="Google Shape;243;g261f09818a7_0_0"/>
          <p:cNvGraphicFramePr/>
          <p:nvPr/>
        </p:nvGraphicFramePr>
        <p:xfrm>
          <a:off x="7485600" y="106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{7F72FE81-DC7D-4DF0-907F-39120182CC41}</a:tableStyleId>
              </a:tblPr>
              <a:tblGrid>
                <a:gridCol w="280600"/>
                <a:gridCol w="539075"/>
                <a:gridCol w="505250"/>
                <a:gridCol w="520600"/>
                <a:gridCol w="563325"/>
                <a:gridCol w="664175"/>
                <a:gridCol w="779725"/>
                <a:gridCol w="781325"/>
              </a:tblGrid>
              <a:tr h="54720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Prototypes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Tests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3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N°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Objectif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Fidélité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Rétroaction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Objectif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Résultat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Durée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Ciblé physique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Analyser des sous-systèmes critiques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Moyenne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Stabilité de l’étagère sous la force d’un poids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charge n’est pas uniformément répartie sur l’étagère = instable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minutes          ( 05-11-2023)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Ciblé physique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Réduire les incertitudes en itérant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Moyenne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Itération pour ajuster les dimensions déployées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L’étagère montre des signes d’inclinaison au bout de quelques secondes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minutes          ( 05-11-2023)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Ciblé physique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Analyser des sous-systèmes critiques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Moyenne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Vérification de la fonctionnalité du prototype final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L’étagère reste stable car les charges sont équitablement réparties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minutes          ( 05-11-2023)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" name="Google Shape;244;g261f09818a7_0_0"/>
          <p:cNvSpPr/>
          <p:nvPr/>
        </p:nvSpPr>
        <p:spPr>
          <a:xfrm>
            <a:off x="8451375" y="6391300"/>
            <a:ext cx="3230400" cy="306600"/>
          </a:xfrm>
          <a:prstGeom prst="rect">
            <a:avLst/>
          </a:prstGeom>
          <a:solidFill>
            <a:srgbClr val="4DAFDA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Plan d’essai de prototypage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g261f09818a7_0_0"/>
          <p:cNvSpPr/>
          <p:nvPr/>
        </p:nvSpPr>
        <p:spPr>
          <a:xfrm>
            <a:off x="1063350" y="2043250"/>
            <a:ext cx="2851500" cy="306600"/>
          </a:xfrm>
          <a:prstGeom prst="rect">
            <a:avLst/>
          </a:prstGeom>
          <a:solidFill>
            <a:srgbClr val="4DAFDA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Modélisation</a:t>
            </a:r>
            <a:r>
              <a:rPr lang="en-U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analytique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1f09818a7_0_68"/>
          <p:cNvSpPr/>
          <p:nvPr/>
        </p:nvSpPr>
        <p:spPr>
          <a:xfrm>
            <a:off x="0" y="0"/>
            <a:ext cx="12192000" cy="966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Documentation des essais</a:t>
            </a:r>
            <a:endParaRPr sz="3000" u="sng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1" name="Google Shape;251;g261f09818a7_0_68"/>
          <p:cNvSpPr/>
          <p:nvPr/>
        </p:nvSpPr>
        <p:spPr>
          <a:xfrm>
            <a:off x="0" y="972650"/>
            <a:ext cx="121920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>
                <a:solidFill>
                  <a:srgbClr val="F9429E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2- Capteurs ultrasons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g261f09818a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5" y="1492200"/>
            <a:ext cx="5107473" cy="26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61f09818a7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26" y="4205975"/>
            <a:ext cx="5107475" cy="2567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g261f09818a7_0_68"/>
          <p:cNvGraphicFramePr/>
          <p:nvPr/>
        </p:nvGraphicFramePr>
        <p:xfrm>
          <a:off x="6301325" y="173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{DBCDF6E4-9CD4-4384-BF19-F50C8040CD3D}</a:tableStyleId>
              </a:tblPr>
              <a:tblGrid>
                <a:gridCol w="461500"/>
                <a:gridCol w="1230650"/>
                <a:gridCol w="1167300"/>
                <a:gridCol w="1791675"/>
                <a:gridCol w="959175"/>
              </a:tblGrid>
              <a:tr h="43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N° de Test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Objectif du Test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du Prototype Utilisé et de la Méthode de Test de Base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 des Résultats à Documenter et Comment ces Résultats seront Utilisé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Durée Estimée du Test et Date Prévue du Début du Test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stabilité des boîtiers de capteurs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 est conçus pour maintenir les capteurs en place en mesurant la stabilité des boîtiers sous différentes contraintes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heures (15-12-2023)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compatibilité des dimensions du boîtier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flexibilité des boîtiers pour s'adapter à différentes tailles de capteurs en mesurant la capacité d'ajustement des boîtiers aux différents capteurs |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heures                 (05-11-2023)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1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support pour les objets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méthode servant à soulever la plateforme en cas de remplacement du capteur en mesurant l'efficacité de la méthode de levage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heure                   (05-11-2023)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3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réduction des pertes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teste la conception de la plateforme pour prévenir les pertes d'articles en mesurant l'efficacité de la conception, ce qui va servir à éviter les pertes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heures               (05-11-2023)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4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rétroaction du prototype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Recueillir les retours d'utilisateurs internes afin d’évaluer les commentaires et les suggestions pour améliorer le prototype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heure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(05-11-2023)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8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 levage de la plateforme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Mesurer l’efficacité de la méthode de levage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heure                   (05-11-2023)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55" name="Google Shape;255;g261f09818a7_0_68"/>
          <p:cNvSpPr/>
          <p:nvPr/>
        </p:nvSpPr>
        <p:spPr>
          <a:xfrm>
            <a:off x="8681225" y="1382550"/>
            <a:ext cx="3230400" cy="306600"/>
          </a:xfrm>
          <a:prstGeom prst="rect">
            <a:avLst/>
          </a:prstGeom>
          <a:solidFill>
            <a:srgbClr val="4DAFDA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Plan d’essai de prototypage</a:t>
            </a:r>
            <a:endParaRPr sz="13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6" name="Google Shape;256;g261f09818a7_0_68"/>
          <p:cNvSpPr txBox="1"/>
          <p:nvPr/>
        </p:nvSpPr>
        <p:spPr>
          <a:xfrm>
            <a:off x="4918050" y="6212275"/>
            <a:ext cx="3902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047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Moniteur série</a:t>
            </a: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– Test pour </a:t>
            </a: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l'entrée</a:t>
            </a:r>
            <a:endParaRPr i="1" sz="15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g261f09818a7_0_68"/>
          <p:cNvSpPr txBox="1"/>
          <p:nvPr/>
        </p:nvSpPr>
        <p:spPr>
          <a:xfrm>
            <a:off x="532000" y="1112500"/>
            <a:ext cx="39021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047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15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Moniteur série 1 – Test pour la sortie</a:t>
            </a:r>
            <a:endParaRPr i="1" sz="15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1f09818a7_0_76"/>
          <p:cNvSpPr/>
          <p:nvPr/>
        </p:nvSpPr>
        <p:spPr>
          <a:xfrm>
            <a:off x="0" y="0"/>
            <a:ext cx="12192000" cy="966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Documentation des essais</a:t>
            </a:r>
            <a:endParaRPr sz="3000" u="sng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g261f09818a7_0_76"/>
          <p:cNvSpPr/>
          <p:nvPr/>
        </p:nvSpPr>
        <p:spPr>
          <a:xfrm>
            <a:off x="0" y="972650"/>
            <a:ext cx="121920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9429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3- Base de données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64" name="Google Shape;264;g261f09818a7_0_76"/>
          <p:cNvGraphicFramePr/>
          <p:nvPr/>
        </p:nvGraphicFramePr>
        <p:xfrm>
          <a:off x="968063" y="183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{7F72FE81-DC7D-4DF0-907F-39120182CC41}</a:tableStyleId>
              </a:tblPr>
              <a:tblGrid>
                <a:gridCol w="476525"/>
                <a:gridCol w="940075"/>
                <a:gridCol w="1023100"/>
                <a:gridCol w="725600"/>
                <a:gridCol w="928675"/>
                <a:gridCol w="2140625"/>
                <a:gridCol w="2671975"/>
                <a:gridCol w="1071400"/>
              </a:tblGrid>
              <a:tr h="47340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Prototypes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Tests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7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N°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Objectif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Fidélité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Rétroaction</a:t>
                      </a:r>
                      <a:endParaRPr b="1" sz="8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Objectif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8DD67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Durée</a:t>
                      </a:r>
                      <a:endParaRPr b="1" sz="800">
                        <a:solidFill>
                          <a:srgbClr val="8DD67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Analyser des sous-systèmes critiques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Élevée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Intégration entre le système d’inventaire et la base de données.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Évaluation de la performance de la base de données.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Connecter le système d’inventaire à la base de données en configurant les paramètres, créer des données et vérifier qu’elles sont correctement affichées.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Mesurer le  temps de réponses à chaque opération effectuée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heures  (13-11-2023)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 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Analyser des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sous-systèmes critiques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Élevée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Capacité de sauvegarde de la base de données.</a:t>
                      </a:r>
                      <a:b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Accès sécurisé à la base de données.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Planifier la sauvegarde en définissant la fréquence, le type et le lieu de stockage,  effectuer une sauvegarde automatique et vérifier sa validité.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Vérifier  qu’une authentification à l’aide d’un identifiant unique et un mot de passe personnalisé est requise à chaque demande d’accès.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br>
                        <a:rPr lang="en-US"/>
                      </a:br>
                      <a:br>
                        <a:rPr lang="en-US"/>
                      </a:b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heures  (13-11-2023)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8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analytique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Vérifier la faisabilité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Élevée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Aucune du client ou d’utilisateur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</a:t>
                      </a: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Mise à jour rapide et automatique de la base de données.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Vérifier la capacité à rechercher et à filtrer les données.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3) Vérification de la fonctionnalité du prototype final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1) Apporter  une modification, mesurer le temps nécessaire pour l’effectuer et vérifier sa  justesse.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2) Effectuer des requêtes de recherche relatives à un article ou encore un fournisseur,  appliquer des filtres et vérifier les résultats obtenus. 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3) Réaliser les opérations de bases (créer des données, lire leur affichage, les supprimer et consulter la mise à jour) et vérifier leur fonctionnement correct.  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br>
                        <a:rPr lang="en-US"/>
                      </a:br>
                      <a:br>
                        <a:rPr lang="en-US"/>
                      </a:br>
                      <a:r>
                        <a:rPr lang="en-US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heures  (13-11-2023)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2700" marB="12700" marR="12700" marL="127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g261f09818a7_0_76"/>
          <p:cNvSpPr/>
          <p:nvPr/>
        </p:nvSpPr>
        <p:spPr>
          <a:xfrm>
            <a:off x="4578400" y="6279525"/>
            <a:ext cx="3230400" cy="306600"/>
          </a:xfrm>
          <a:prstGeom prst="rect">
            <a:avLst/>
          </a:prstGeom>
          <a:solidFill>
            <a:srgbClr val="4DAFDA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Plan d’essai de prototypage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5E2E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719325" y="493775"/>
            <a:ext cx="877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2" name="Google Shape;272;p14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4"/>
          <p:cNvSpPr txBox="1"/>
          <p:nvPr>
            <p:ph idx="1" type="body"/>
          </p:nvPr>
        </p:nvSpPr>
        <p:spPr>
          <a:xfrm>
            <a:off x="353425" y="1931400"/>
            <a:ext cx="46245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25000" lnSpcReduction="20000"/>
          </a:bodyPr>
          <a:lstStyle/>
          <a:p>
            <a:pPr indent="-37434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-US" sz="918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Apprentissage sur le codage des capteurs ultrasons et de poids.</a:t>
            </a:r>
            <a:endParaRPr sz="918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34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-US" sz="918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Apprentissage technique sur les bases de données</a:t>
            </a:r>
            <a:endParaRPr sz="918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34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-US" sz="918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Apprentissage sur les techniques de séparation de travail</a:t>
            </a:r>
            <a:endParaRPr sz="918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34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-US" sz="918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Développement</a:t>
            </a:r>
            <a:r>
              <a:rPr lang="en-US" sz="918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nos habiletés en résolution de problème. </a:t>
            </a:r>
            <a:endParaRPr sz="918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74" name="Google Shape;274;p14"/>
          <p:cNvSpPr txBox="1"/>
          <p:nvPr>
            <p:ph idx="2" type="body"/>
          </p:nvPr>
        </p:nvSpPr>
        <p:spPr>
          <a:xfrm>
            <a:off x="5455800" y="2007600"/>
            <a:ext cx="6255900" cy="41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Commencer les livrables plus tôt.</a:t>
            </a:r>
            <a:endParaRPr sz="22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Désigner le rôle de chacun plus spécifiquement.</a:t>
            </a:r>
            <a:endParaRPr sz="22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 pas avoir peur à tester plusieurs concepts.</a:t>
            </a:r>
            <a:endParaRPr sz="22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Demander de l’aide plus tôt.</a:t>
            </a:r>
            <a:endParaRPr sz="225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"/>
          <p:cNvSpPr/>
          <p:nvPr/>
        </p:nvSpPr>
        <p:spPr>
          <a:xfrm>
            <a:off x="177750" y="122900"/>
            <a:ext cx="11836500" cy="1498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291175" y="431300"/>
            <a:ext cx="4749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Leçons apprises     </a:t>
            </a:r>
            <a:endParaRPr sz="23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5780400" y="408800"/>
            <a:ext cx="64116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Recommendations pour le futur</a:t>
            </a:r>
            <a:endParaRPr sz="24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5003100" y="493775"/>
            <a:ext cx="777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&amp;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61c2b0728b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600" y="4394000"/>
            <a:ext cx="2193398" cy="2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61c2b0728b_1_42"/>
          <p:cNvSpPr txBox="1"/>
          <p:nvPr/>
        </p:nvSpPr>
        <p:spPr>
          <a:xfrm>
            <a:off x="0" y="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</a:t>
            </a:r>
            <a:endParaRPr sz="13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5" name="Google Shape;285;g261c2b0728b_1_42"/>
          <p:cNvSpPr/>
          <p:nvPr/>
        </p:nvSpPr>
        <p:spPr>
          <a:xfrm>
            <a:off x="0" y="0"/>
            <a:ext cx="12192000" cy="966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3000" u="sng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g261c2b0728b_1_42"/>
          <p:cNvSpPr/>
          <p:nvPr/>
        </p:nvSpPr>
        <p:spPr>
          <a:xfrm>
            <a:off x="4596000" y="2796150"/>
            <a:ext cx="3000000" cy="1702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Système de gestion d’inventaire automatique</a:t>
            </a:r>
            <a:endParaRPr sz="1700">
              <a:solidFill>
                <a:srgbClr val="FF00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7" name="Google Shape;287;g261c2b0728b_1_42"/>
          <p:cNvSpPr/>
          <p:nvPr/>
        </p:nvSpPr>
        <p:spPr>
          <a:xfrm>
            <a:off x="605550" y="1357300"/>
            <a:ext cx="1788900" cy="434100"/>
          </a:xfrm>
          <a:prstGeom prst="rect">
            <a:avLst/>
          </a:prstGeom>
          <a:solidFill>
            <a:srgbClr val="A10046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Comment ?</a:t>
            </a:r>
            <a:endParaRPr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88" name="Google Shape;288;g261c2b0728b_1_42"/>
          <p:cNvSpPr/>
          <p:nvPr/>
        </p:nvSpPr>
        <p:spPr>
          <a:xfrm>
            <a:off x="605550" y="4394000"/>
            <a:ext cx="1788900" cy="434100"/>
          </a:xfrm>
          <a:prstGeom prst="rect">
            <a:avLst/>
          </a:prstGeom>
          <a:solidFill>
            <a:srgbClr val="A10046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Pourquoi ?</a:t>
            </a:r>
            <a:endParaRPr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89" name="Google Shape;289;g261c2b0728b_1_42"/>
          <p:cNvSpPr/>
          <p:nvPr/>
        </p:nvSpPr>
        <p:spPr>
          <a:xfrm>
            <a:off x="7346700" y="4504538"/>
            <a:ext cx="2312100" cy="503100"/>
          </a:xfrm>
          <a:prstGeom prst="rect">
            <a:avLst/>
          </a:prstGeom>
          <a:solidFill>
            <a:srgbClr val="A10046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Quoi prochainement ?</a:t>
            </a:r>
            <a:endParaRPr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90" name="Google Shape;290;g261c2b0728b_1_42"/>
          <p:cNvSpPr/>
          <p:nvPr/>
        </p:nvSpPr>
        <p:spPr>
          <a:xfrm>
            <a:off x="8586450" y="1357300"/>
            <a:ext cx="1788900" cy="434100"/>
          </a:xfrm>
          <a:prstGeom prst="rect">
            <a:avLst/>
          </a:prstGeom>
          <a:solidFill>
            <a:srgbClr val="A10046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Quoi?</a:t>
            </a:r>
            <a:endParaRPr>
              <a:solidFill>
                <a:schemeClr val="lt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91" name="Google Shape;291;g261c2b0728b_1_42"/>
          <p:cNvSpPr/>
          <p:nvPr/>
        </p:nvSpPr>
        <p:spPr>
          <a:xfrm>
            <a:off x="8586450" y="1903250"/>
            <a:ext cx="27963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Trois composantes: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Étagères intelligentes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Capteurs ultrasons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Bases de données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2" name="Google Shape;292;g261c2b0728b_1_42"/>
          <p:cNvCxnSpPr/>
          <p:nvPr/>
        </p:nvCxnSpPr>
        <p:spPr>
          <a:xfrm flipH="1" rot="10800000">
            <a:off x="7099050" y="2448925"/>
            <a:ext cx="1487400" cy="57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g261c2b0728b_1_42"/>
          <p:cNvSpPr/>
          <p:nvPr/>
        </p:nvSpPr>
        <p:spPr>
          <a:xfrm>
            <a:off x="605550" y="1903250"/>
            <a:ext cx="3000000" cy="204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b="1" lang="en-US">
                <a:latin typeface="Playfair Display"/>
                <a:ea typeface="Playfair Display"/>
                <a:cs typeface="Playfair Display"/>
                <a:sym typeface="Playfair Display"/>
              </a:rPr>
              <a:t>Pensée conceptuelle: 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Empathie - Définition - Idéation - Prototypage/Essai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Étalonnage technique + perception client/utilisateur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Gestion de temps et planification de projet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Pratique, pratique, pratique (processus itératif) …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4" name="Google Shape;294;g261c2b0728b_1_42"/>
          <p:cNvCxnSpPr>
            <a:stCxn id="286" idx="1"/>
          </p:cNvCxnSpPr>
          <p:nvPr/>
        </p:nvCxnSpPr>
        <p:spPr>
          <a:xfrm rot="10800000">
            <a:off x="3612440" y="2518331"/>
            <a:ext cx="1422900" cy="52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g261c2b0728b_1_42"/>
          <p:cNvSpPr/>
          <p:nvPr/>
        </p:nvSpPr>
        <p:spPr>
          <a:xfrm>
            <a:off x="605550" y="4931325"/>
            <a:ext cx="3632100" cy="161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Répondre aux réels besoins techniques et émotionnels du client = gestion d’équipement moderne, efficace, automatique et sans erreurs.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Concevoir une solution physique et logicielle  optimale.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6" name="Google Shape;296;g261c2b0728b_1_42"/>
          <p:cNvCxnSpPr/>
          <p:nvPr/>
        </p:nvCxnSpPr>
        <p:spPr>
          <a:xfrm flipH="1">
            <a:off x="3056690" y="3849744"/>
            <a:ext cx="1539300" cy="106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g261c2b0728b_1_42"/>
          <p:cNvSpPr/>
          <p:nvPr/>
        </p:nvSpPr>
        <p:spPr>
          <a:xfrm>
            <a:off x="6026700" y="5140150"/>
            <a:ext cx="3632100" cy="140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D08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Continuer de développer des compétences techniques (programmation, découpage laser)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Mettre en pratique les compétences acquises (méthodologie)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en-US">
                <a:highlight>
                  <a:srgbClr val="FFFF00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Journée de la conception !</a:t>
            </a:r>
            <a:endParaRPr>
              <a:highlight>
                <a:srgbClr val="FFFF00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8" name="Google Shape;298;g261c2b0728b_1_42"/>
          <p:cNvCxnSpPr>
            <a:stCxn id="286" idx="4"/>
          </p:cNvCxnSpPr>
          <p:nvPr/>
        </p:nvCxnSpPr>
        <p:spPr>
          <a:xfrm>
            <a:off x="6096000" y="4498350"/>
            <a:ext cx="694800" cy="62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C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BB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310100" y="287400"/>
            <a:ext cx="877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b="1" sz="36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609675" y="1136250"/>
            <a:ext cx="89490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 de gestion simplifié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Énoncé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problème</a:t>
            </a:r>
            <a:r>
              <a:rPr lang="en-US" sz="2300">
                <a:solidFill>
                  <a:schemeClr val="dk1"/>
                </a:solidFill>
                <a:highlight>
                  <a:schemeClr val="accent4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300">
              <a:solidFill>
                <a:schemeClr val="dk1"/>
              </a:solidFill>
              <a:highlight>
                <a:schemeClr val="accent4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Concept choisi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Processus de conception et décisions prises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Documentation des essais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Difficultés rencontrées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Leçons apprises et 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résolutions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pour les travaux futurs</a:t>
            </a:r>
            <a:endParaRPr sz="2300">
              <a:solidFill>
                <a:schemeClr val="dk1"/>
              </a:solidFill>
              <a:highlight>
                <a:srgbClr val="FF9900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0777725" y="6224000"/>
            <a:ext cx="1752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  </a:t>
            </a:r>
            <a:r>
              <a:rPr lang="en-US" sz="1700">
                <a:solidFill>
                  <a:schemeClr val="dk1"/>
                </a:solidFill>
              </a:rPr>
              <a:t>FA13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76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2398800" y="289950"/>
            <a:ext cx="7394400" cy="627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 b="34651" l="8714" r="22824" t="33577"/>
          <a:stretch/>
        </p:blipFill>
        <p:spPr>
          <a:xfrm>
            <a:off x="3435450" y="2470638"/>
            <a:ext cx="5321100" cy="17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5"/>
          <p:cNvSpPr txBox="1"/>
          <p:nvPr/>
        </p:nvSpPr>
        <p:spPr>
          <a:xfrm>
            <a:off x="3416800" y="4334250"/>
            <a:ext cx="5654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vous remercie de votre attention!!</a:t>
            </a:r>
            <a:endParaRPr b="1"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307850" y="2957550"/>
            <a:ext cx="79356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2197600" y="0"/>
            <a:ext cx="8001600" cy="568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Plan de gestion de projet simplifié</a:t>
            </a:r>
            <a:endParaRPr sz="25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graphicFrame>
        <p:nvGraphicFramePr>
          <p:cNvPr id="87" name="Google Shape;87;p3"/>
          <p:cNvGraphicFramePr/>
          <p:nvPr/>
        </p:nvGraphicFramePr>
        <p:xfrm>
          <a:off x="466588" y="56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{ED5B7588-32F8-4EFE-A1FF-241BB135A5C4}</a:tableStyleId>
              </a:tblPr>
              <a:tblGrid>
                <a:gridCol w="448250"/>
                <a:gridCol w="3042450"/>
                <a:gridCol w="536475"/>
                <a:gridCol w="426550"/>
                <a:gridCol w="465025"/>
                <a:gridCol w="514950"/>
                <a:gridCol w="477050"/>
                <a:gridCol w="504900"/>
                <a:gridCol w="496325"/>
                <a:gridCol w="534100"/>
                <a:gridCol w="491125"/>
                <a:gridCol w="467525"/>
                <a:gridCol w="451875"/>
                <a:gridCol w="429525"/>
                <a:gridCol w="441350"/>
                <a:gridCol w="520775"/>
                <a:gridCol w="568325"/>
                <a:gridCol w="442250"/>
              </a:tblGrid>
              <a:tr h="38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7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40C28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</a:t>
                      </a:r>
                      <a:r>
                        <a:rPr baseline="30000" lang="en-US">
                          <a:solidFill>
                            <a:srgbClr val="040C28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</a:t>
                      </a:r>
                      <a:endParaRPr sz="13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Tâches</a:t>
                      </a:r>
                      <a:endParaRPr sz="19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S1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S2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S3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S4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S1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S2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S3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S4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S1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S2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S3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S4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S1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S2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S3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S4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/>
                </a:tc>
              </a:tr>
              <a:tr h="5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Formation 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d'équipe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et contrat de projet.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2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Énoncé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du 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problème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3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Critères de conceptions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4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Conceptualisation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&amp; 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analyse</a:t>
                      </a: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&amp; plan de projet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5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Semaine de lecture</a:t>
                      </a:r>
                      <a:endParaRPr sz="16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6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Prototype 1/test/rétroaction 1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7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Prototype 2/test/rétroaction 2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8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Prototype 3/test/rétroaction 3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9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Préparation à la JC / Présentation finale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10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Manuel de l’utilisateur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Clôture du projet</a:t>
                      </a:r>
                      <a:endParaRPr sz="15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8DD6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8" name="Google Shape;88;p3"/>
          <p:cNvSpPr/>
          <p:nvPr/>
        </p:nvSpPr>
        <p:spPr>
          <a:xfrm rot="10800000">
            <a:off x="11726700" y="6345900"/>
            <a:ext cx="465300" cy="512100"/>
          </a:xfrm>
          <a:prstGeom prst="halfFrame">
            <a:avLst>
              <a:gd fmla="val 67625" name="adj1"/>
              <a:gd fmla="val 33333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 rot="-5400000">
            <a:off x="22650" y="6338775"/>
            <a:ext cx="470100" cy="515400"/>
          </a:xfrm>
          <a:prstGeom prst="halfFrame">
            <a:avLst>
              <a:gd fmla="val 67625" name="adj1"/>
              <a:gd fmla="val 33333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25" y="0"/>
            <a:ext cx="468300" cy="459000"/>
          </a:xfrm>
          <a:prstGeom prst="halfFrame">
            <a:avLst>
              <a:gd fmla="val 67625" name="adj1"/>
              <a:gd fmla="val 33333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 rot="5400000">
            <a:off x="11663850" y="62700"/>
            <a:ext cx="568500" cy="443100"/>
          </a:xfrm>
          <a:prstGeom prst="halfFrame">
            <a:avLst>
              <a:gd fmla="val 67625" name="adj1"/>
              <a:gd fmla="val 33333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4972825" y="1705300"/>
            <a:ext cx="196800" cy="251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6426700" y="2619875"/>
            <a:ext cx="251400" cy="251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7455625" y="4053550"/>
            <a:ext cx="251400" cy="251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9803550" y="4862575"/>
            <a:ext cx="311100" cy="251400"/>
          </a:xfrm>
          <a:prstGeom prst="triangle">
            <a:avLst>
              <a:gd fmla="val 75082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10199200" y="4905875"/>
            <a:ext cx="357000" cy="2514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-5419700" y="0"/>
            <a:ext cx="11802200" cy="6858000"/>
          </a:xfrm>
          <a:prstGeom prst="flowChartOnlineStorag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 txBox="1"/>
          <p:nvPr/>
        </p:nvSpPr>
        <p:spPr>
          <a:xfrm>
            <a:off x="171725" y="2264650"/>
            <a:ext cx="4204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Énoncé du problème:</a:t>
            </a:r>
            <a:endParaRPr sz="32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4919075" y="2264650"/>
            <a:ext cx="71934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secteur de recherche et de développement de Service Partagé Canada a besoin d’un système d’automatisation d’inventaire capable d’exécuter un suivi efficace des articles entrant et sortant 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l'entrepôt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avec zéro perte, tout en minimisant l’erreur humaine.</a:t>
            </a:r>
            <a:endParaRPr sz="2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124" y="197724"/>
            <a:ext cx="1987700" cy="19877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6" name="Google Shape;106;p8"/>
          <p:cNvSpPr txBox="1"/>
          <p:nvPr/>
        </p:nvSpPr>
        <p:spPr>
          <a:xfrm>
            <a:off x="9829800" y="62789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0" y="310275"/>
            <a:ext cx="12192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Notre concept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       Base de donnée   </a:t>
            </a:r>
            <a:r>
              <a:rPr lang="en-US" sz="2000">
                <a:solidFill>
                  <a:schemeClr val="dk1"/>
                </a:solidFill>
              </a:rPr>
              <a:t>                              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chemeClr val="dk1"/>
                </a:solidFill>
              </a:rPr>
              <a:t>Étagère Intelligente</a:t>
            </a:r>
            <a:r>
              <a:rPr lang="en-US" sz="2000">
                <a:solidFill>
                  <a:schemeClr val="dk1"/>
                </a:solidFill>
              </a:rPr>
              <a:t>                          </a:t>
            </a:r>
            <a:r>
              <a:rPr b="1" lang="en-US" sz="2000">
                <a:solidFill>
                  <a:schemeClr val="dk1"/>
                </a:solidFill>
              </a:rPr>
              <a:t>Capteurs ultrasons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75" y="2677800"/>
            <a:ext cx="2422376" cy="20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675" y="1977900"/>
            <a:ext cx="1992750" cy="1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525" y="1825075"/>
            <a:ext cx="2734274" cy="19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4150" y="4125725"/>
            <a:ext cx="2968624" cy="17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 b="0" l="17156" r="0" t="0"/>
          <a:stretch/>
        </p:blipFill>
        <p:spPr>
          <a:xfrm>
            <a:off x="5985524" y="3970650"/>
            <a:ext cx="2883576" cy="20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10119325" y="62179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 sz="1100"/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8139474" y="3211925"/>
            <a:ext cx="4542737" cy="17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4"/>
          <p:cNvCxnSpPr/>
          <p:nvPr/>
        </p:nvCxnSpPr>
        <p:spPr>
          <a:xfrm>
            <a:off x="0" y="1206575"/>
            <a:ext cx="12192000" cy="0"/>
          </a:xfrm>
          <a:prstGeom prst="straightConnector1">
            <a:avLst/>
          </a:prstGeom>
          <a:noFill/>
          <a:ln cap="flat" cmpd="sng" w="7620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0" y="0"/>
            <a:ext cx="12192000" cy="1380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263875" y="266775"/>
            <a:ext cx="46107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Étagère intelligente:</a:t>
            </a:r>
            <a:endParaRPr sz="33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9" name="Google Shape;1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62175"/>
            <a:ext cx="4760718" cy="2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9675"/>
            <a:ext cx="4597316" cy="26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4140900" y="1380300"/>
            <a:ext cx="8051100" cy="5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Tiges pour maintenir la plaque fixe et à niveau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Trous dans le bas des tiges pour insérer des petits bâtons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Trou dans la plaque inférieur pour insérer le capteur de poids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Chaque étagère est 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programmée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avec son 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propre</a:t>
            </a: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poids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●"/>
            </a:pPr>
            <a:r>
              <a:rPr lang="en-US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 le poids dépasse la limite établie, il déclenche une petite alarme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1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875" y="4437725"/>
            <a:ext cx="5590075" cy="24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0439425" y="6411600"/>
            <a:ext cx="245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FA13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148625" y="333600"/>
            <a:ext cx="3784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Capteurs ultrasons: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16993" l="4096" r="6449" t="34673"/>
          <a:stretch/>
        </p:blipFill>
        <p:spPr>
          <a:xfrm>
            <a:off x="0" y="4528225"/>
            <a:ext cx="5169398" cy="2329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10218" l="0" r="0" t="20734"/>
          <a:stretch/>
        </p:blipFill>
        <p:spPr>
          <a:xfrm>
            <a:off x="6844227" y="4528225"/>
            <a:ext cx="5347774" cy="232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6"/>
          <p:cNvSpPr/>
          <p:nvPr/>
        </p:nvSpPr>
        <p:spPr>
          <a:xfrm>
            <a:off x="0" y="0"/>
            <a:ext cx="12192000" cy="1305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0" y="1351263"/>
            <a:ext cx="12192000" cy="27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Alerter le système d’organisation d’une entrée ou d’une sortie en utilisant le capteur déclenché en premier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délai dans la programmation du système empêche le déclenchement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simultané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 deux capteurs.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distance nécessaire pour déclencher le capteur est modifiable pour n’importe quel couloir.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 meilleur endroit pour les capteurs est sur le mur, mais il peut être fixé à l’endroit souhaité par le client.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218600" y="237800"/>
            <a:ext cx="4668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Capteurs Ultrasons: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d2615698d_0_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9d2615698d_0_10"/>
          <p:cNvSpPr txBox="1"/>
          <p:nvPr/>
        </p:nvSpPr>
        <p:spPr>
          <a:xfrm>
            <a:off x="148625" y="333600"/>
            <a:ext cx="3784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Capteurs ultrasons: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51" name="Google Shape;151;g29d2615698d_0_10"/>
          <p:cNvSpPr/>
          <p:nvPr/>
        </p:nvSpPr>
        <p:spPr>
          <a:xfrm>
            <a:off x="0" y="0"/>
            <a:ext cx="12192000" cy="1305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9d2615698d_0_10"/>
          <p:cNvSpPr txBox="1"/>
          <p:nvPr/>
        </p:nvSpPr>
        <p:spPr>
          <a:xfrm>
            <a:off x="90013" y="1305000"/>
            <a:ext cx="120432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données: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Gestion efficace de l’inventaire d’un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entrepôt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Tables clés permettant la suivie en temps réel et la détection 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Saisie et la consultation des 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données</a:t>
            </a:r>
            <a:r>
              <a:rPr lang="en-US" sz="225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 des formulaires 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1475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5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onctionnalités avancées</a:t>
            </a:r>
            <a:endParaRPr sz="22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" name="Google Shape;153;g29d2615698d_0_10"/>
          <p:cNvSpPr txBox="1"/>
          <p:nvPr/>
        </p:nvSpPr>
        <p:spPr>
          <a:xfrm>
            <a:off x="218600" y="237800"/>
            <a:ext cx="46686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Base de données et interface easy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54" name="Google Shape;154;g29d2615698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5" y="3632950"/>
            <a:ext cx="11703325" cy="8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9d2615698d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337" y="4826725"/>
            <a:ext cx="11703324" cy="7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9d2615698d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38" y="5944500"/>
            <a:ext cx="11703324" cy="6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d2615698d_0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9d2615698d_0_29"/>
          <p:cNvSpPr txBox="1"/>
          <p:nvPr/>
        </p:nvSpPr>
        <p:spPr>
          <a:xfrm>
            <a:off x="148625" y="333600"/>
            <a:ext cx="3784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Capteurs ultrasons: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63" name="Google Shape;163;g29d2615698d_0_29"/>
          <p:cNvSpPr/>
          <p:nvPr/>
        </p:nvSpPr>
        <p:spPr>
          <a:xfrm>
            <a:off x="0" y="0"/>
            <a:ext cx="12192000" cy="1305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9d2615698d_0_29"/>
          <p:cNvSpPr txBox="1"/>
          <p:nvPr/>
        </p:nvSpPr>
        <p:spPr>
          <a:xfrm>
            <a:off x="0" y="1276050"/>
            <a:ext cx="7181100" cy="5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lertes automatiques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 automatisations pour approvisionnements rapides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localiser rapidement les articles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Prend en compte les retours des utilisateurs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nterface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conviviale 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Fonctions qui répondent aux besoins du suivi d’inventaire.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Autorisations 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d'accès</a:t>
            </a: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Confidentialité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00"/>
              <a:buFont typeface="Montserrat Medium"/>
              <a:buChar char="●"/>
            </a:pPr>
            <a:r>
              <a:rPr lang="en-US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Minimisation des erreurs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g29d2615698d_0_29"/>
          <p:cNvSpPr txBox="1"/>
          <p:nvPr/>
        </p:nvSpPr>
        <p:spPr>
          <a:xfrm>
            <a:off x="148625" y="195750"/>
            <a:ext cx="68064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Base de données et interface (suite)</a:t>
            </a:r>
            <a:endParaRPr sz="3100" u="sng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66" name="Google Shape;166;g29d2615698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100" y="1491775"/>
            <a:ext cx="4770126" cy="5208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2023-11-16T20:09:49Z</dcterms:created>
  <dc:creator>danielle gbotta</dc:creator>
</cp:coreProperties>
</file>